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notesMasterIdLst>
    <p:notesMasterId r:id="rId6"/>
  </p:notesMasterIdLst>
  <p:handoutMasterIdLst>
    <p:handoutMasterId r:id="rId7"/>
  </p:handoutMasterIdLst>
  <p:sldIdLst>
    <p:sldId id="288" r:id="rId5"/>
  </p:sldIdLst>
  <p:sldSz cx="10691813" cy="7559675"/>
  <p:notesSz cx="6858000" cy="9144000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46" userDrawn="1">
          <p15:clr>
            <a:srgbClr val="A4A3A4"/>
          </p15:clr>
        </p15:guide>
        <p15:guide id="2" pos="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489A"/>
    <a:srgbClr val="FE4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17DF92-3E0C-43AE-A243-0EAC923AFBF9}" v="1" dt="2022-01-27T09:26:20.119"/>
    <p1510:client id="{2D5371B1-92CB-E6E4-FD82-98F1E87205AF}" v="9" dt="2022-01-27T09:04:12.937"/>
    <p1510:client id="{AB132583-D2BA-4A1C-91C8-CAD7262D7F40}" v="6" dt="2022-01-26T13:04:41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96400" autoAdjust="0"/>
  </p:normalViewPr>
  <p:slideViewPr>
    <p:cSldViewPr snapToGrid="0" showGuides="1">
      <p:cViewPr varScale="1">
        <p:scale>
          <a:sx n="104" d="100"/>
          <a:sy n="104" d="100"/>
        </p:scale>
        <p:origin x="1968" y="102"/>
      </p:cViewPr>
      <p:guideLst>
        <p:guide orient="horz" pos="4546"/>
        <p:guide pos="4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6D54122-252E-4D3E-A3FF-14E55F4B0B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8219D4B-65BA-4257-8919-6927EF1D50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502DE4-5A2C-42F5-86B3-326ECA6B50FD}" type="datetimeFigureOut">
              <a:rPr lang="de-DE" smtClean="0"/>
              <a:t>14.02.2022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813C51E-E4AF-4645-B781-0C41019ACE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F47BB6-FA06-47B0-A4F7-47C78A1A19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1AD6827-A4B2-4DC4-BE19-1C86645430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9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31B5660-80EF-4D86-8E1E-A05BC1C5D0F5}" type="datetimeFigureOut">
              <a:rPr lang="de-DE" smtClean="0"/>
              <a:t>14.02.2022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AD65635-2F6F-4530-8B24-2C1BC0B30C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34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143000"/>
            <a:ext cx="436245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AD65635-2F6F-4530-8B24-2C1BC0B30C5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16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</p:spPr>
        <p:txBody>
          <a:bodyPr rtlCol="0" anchor="b"/>
          <a:lstStyle>
            <a:lvl1pPr algn="ctr">
              <a:defRPr sz="6614"/>
            </a:lvl1pPr>
          </a:lstStyle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pPr rtl="0"/>
            <a:r>
              <a:rPr lang="en-us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01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eaVert" rtlCol="0"/>
          <a:lstStyle/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5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  <a:prstGeom prst="rect">
            <a:avLst/>
          </a:prstGeom>
        </p:spPr>
        <p:txBody>
          <a:bodyPr vert="eaVert" rtlCol="0"/>
          <a:lstStyle/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  <a:prstGeom prst="rect">
            <a:avLst/>
          </a:prstGeom>
        </p:spPr>
        <p:txBody>
          <a:bodyPr vert="eaVert" rtlCol="0"/>
          <a:lstStyle/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94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1_1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>
            <a:extLst>
              <a:ext uri="{FF2B5EF4-FFF2-40B4-BE49-F238E27FC236}">
                <a16:creationId xmlns:a16="http://schemas.microsoft.com/office/drawing/2014/main" id="{E4DEA7E7-0CD6-8E41-8972-CCE7941FCF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0691813" cy="3390335"/>
          </a:xfrm>
          <a:prstGeom prst="rect">
            <a:avLst/>
          </a:prstGeom>
        </p:spPr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6BDED8F-385C-5248-803E-B57BC0796357}"/>
              </a:ext>
            </a:extLst>
          </p:cNvPr>
          <p:cNvSpPr txBox="1"/>
          <p:nvPr userDrawn="1"/>
        </p:nvSpPr>
        <p:spPr>
          <a:xfrm>
            <a:off x="662400" y="3628052"/>
            <a:ext cx="1845256" cy="239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us" sz="1556" b="0" i="0">
                <a:solidFill>
                  <a:srgbClr val="00489A"/>
                </a:solidFill>
                <a:latin typeface="Univers LT Std 45 Light" panose="020B0403020202020204" pitchFamily="34" charset="0"/>
              </a:rPr>
              <a:t>Factsheet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8623D43-6DF8-7140-B664-AEBD24F858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605" y="7061141"/>
            <a:ext cx="5101176" cy="23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887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pü#p#">
            <a:extLst>
              <a:ext uri="{FF2B5EF4-FFF2-40B4-BE49-F238E27FC236}">
                <a16:creationId xmlns:a16="http://schemas.microsoft.com/office/drawing/2014/main" id="{9DEA1258-C950-0149-A045-3DDC349A76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0941" y="6999918"/>
            <a:ext cx="4077348" cy="4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3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3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</p:spPr>
        <p:txBody>
          <a:bodyPr rtlCol="0" anchor="b"/>
          <a:lstStyle>
            <a:lvl1pPr>
              <a:defRPr sz="6614"/>
            </a:lvl1pPr>
          </a:lstStyle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1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2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 rtl="0"/>
            <a:r>
              <a:rPr lang="en-us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 rtl="0"/>
            <a:r>
              <a:rPr lang="en-us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8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0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78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rtlCol="0" anchor="b"/>
          <a:lstStyle>
            <a:lvl1pPr>
              <a:defRPr sz="3527"/>
            </a:lvl1pPr>
          </a:lstStyle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 rtlCol="0"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 rtl="0"/>
            <a:r>
              <a:rPr lang="en-us"/>
              <a:t>Mastertextformat bearbeiten</a:t>
            </a:r>
          </a:p>
          <a:p>
            <a:pPr lvl="1" rtl="0"/>
            <a:r>
              <a:rPr lang="en-us"/>
              <a:t>Zweite Ebene</a:t>
            </a:r>
          </a:p>
          <a:p>
            <a:pPr lvl="2" rtl="0"/>
            <a:r>
              <a:rPr lang="en-us"/>
              <a:t>Dritte Ebene</a:t>
            </a:r>
          </a:p>
          <a:p>
            <a:pPr lvl="3" rtl="0"/>
            <a:r>
              <a:rPr lang="en-us"/>
              <a:t>Vierte Ebene</a:t>
            </a:r>
          </a:p>
          <a:p>
            <a:pPr lvl="4" rtl="0"/>
            <a:r>
              <a:rPr lang="en-us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 rtl="0"/>
            <a:r>
              <a:rPr lang="en-us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3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rtlCol="0" anchor="b"/>
          <a:lstStyle>
            <a:lvl1pPr>
              <a:defRPr sz="3527"/>
            </a:lvl1pPr>
          </a:lstStyle>
          <a:p>
            <a:pPr rtl="0"/>
            <a:r>
              <a:rPr lang="en-us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 rtlCol="0"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rtl="0"/>
            <a:r>
              <a:rPr lang="en-us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 rtl="0"/>
            <a:r>
              <a:rPr lang="en-us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rtlCol="0"/>
          <a:lstStyle/>
          <a:p>
            <a:pPr rtl="0"/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9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80" r:id="rId12"/>
    <p:sldLayoutId id="2147483679" r:id="rId13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sv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0.svg"/><Relationship Id="rId5" Type="http://schemas.openxmlformats.org/officeDocument/2006/relationships/image" Target="../media/image5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microsoft.com/office/2007/relationships/hdphoto" Target="../media/hdphoto1.wdp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A786F0C-8AA9-48B4-98C5-328AAAF3EE5A}"/>
              </a:ext>
            </a:extLst>
          </p:cNvPr>
          <p:cNvCxnSpPr/>
          <p:nvPr/>
        </p:nvCxnSpPr>
        <p:spPr>
          <a:xfrm flipV="1">
            <a:off x="7099827" y="3259728"/>
            <a:ext cx="1971862" cy="772"/>
          </a:xfrm>
          <a:prstGeom prst="straightConnector1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platzhalter 2">
            <a:extLst>
              <a:ext uri="{FF2B5EF4-FFF2-40B4-BE49-F238E27FC236}">
                <a16:creationId xmlns:a16="http://schemas.microsoft.com/office/drawing/2014/main" id="{8D65F795-1C22-4ACF-B535-038AF131477F}"/>
              </a:ext>
            </a:extLst>
          </p:cNvPr>
          <p:cNvSpPr txBox="1">
            <a:spLocks/>
          </p:cNvSpPr>
          <p:nvPr/>
        </p:nvSpPr>
        <p:spPr>
          <a:xfrm>
            <a:off x="484399" y="411973"/>
            <a:ext cx="7943984" cy="1591462"/>
          </a:xfrm>
          <a:prstGeom prst="rect">
            <a:avLst/>
          </a:prstGeom>
        </p:spPr>
        <p:txBody>
          <a:bodyPr wrap="square" lIns="0" tIns="0" rIns="0" bIns="560071" rtlCol="0" anchor="t">
            <a:spAutoFit/>
          </a:bodyPr>
          <a:lstStyle>
            <a:lvl1pPr marL="0" indent="0" algn="l" defTabSz="755934" rtl="0" eaLnBrk="1" latinLnBrk="0" hangingPunct="1">
              <a:lnSpc>
                <a:spcPts val="2000"/>
              </a:lnSpc>
              <a:spcBef>
                <a:spcPts val="827"/>
              </a:spcBef>
              <a:buFont typeface="Arial" panose="020B0604020202020204" pitchFamily="34" charset="0"/>
              <a:buNone/>
              <a:defRPr sz="2300" b="0" i="0" kern="1200">
                <a:solidFill>
                  <a:srgbClr val="00489A"/>
                </a:solidFill>
                <a:latin typeface="Montserrat Light" pitchFamily="2" charset="77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>
              <a:lnSpc>
                <a:spcPct val="100000"/>
              </a:lnSpc>
            </a:pPr>
            <a:r>
              <a:rPr lang="en-us" sz="2000">
                <a:latin typeface="Montserrat Light"/>
              </a:rPr>
              <a:t>Flexible, Secure, Easy to Use – Protection for Data and Trade Secrets with SNP Test Data Organizer</a:t>
            </a:r>
          </a:p>
          <a:p>
            <a:pPr rtl="0">
              <a:lnSpc>
                <a:spcPct val="100000"/>
              </a:lnSpc>
            </a:pPr>
            <a:endParaRPr lang="de-DE" sz="2000" dirty="0"/>
          </a:p>
        </p:txBody>
      </p:sp>
      <p:pic>
        <p:nvPicPr>
          <p:cNvPr id="43" name="Grafik 42" descr="Datenbank mit einfarbiger Füllung">
            <a:extLst>
              <a:ext uri="{FF2B5EF4-FFF2-40B4-BE49-F238E27FC236}">
                <a16:creationId xmlns:a16="http://schemas.microsoft.com/office/drawing/2014/main" id="{2BB7F319-4B3A-4EA2-A0BF-34DEC17AE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60485" y="3415422"/>
            <a:ext cx="394906" cy="394906"/>
          </a:xfrm>
          <a:prstGeom prst="rect">
            <a:avLst/>
          </a:prstGeom>
        </p:spPr>
      </p:pic>
      <p:pic>
        <p:nvPicPr>
          <p:cNvPr id="44" name="Grafik 43" descr="Datenbank Silhouette">
            <a:extLst>
              <a:ext uri="{FF2B5EF4-FFF2-40B4-BE49-F238E27FC236}">
                <a16:creationId xmlns:a16="http://schemas.microsoft.com/office/drawing/2014/main" id="{6260A789-FB0E-4839-A67A-1677E4E86A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88300" y="3416138"/>
            <a:ext cx="400606" cy="400605"/>
          </a:xfrm>
          <a:prstGeom prst="rect">
            <a:avLst/>
          </a:prstGeom>
        </p:spPr>
      </p:pic>
      <p:pic>
        <p:nvPicPr>
          <p:cNvPr id="45" name="Grafik 44" descr="Datenbank mit einfarbiger Füllung">
            <a:extLst>
              <a:ext uri="{FF2B5EF4-FFF2-40B4-BE49-F238E27FC236}">
                <a16:creationId xmlns:a16="http://schemas.microsoft.com/office/drawing/2014/main" id="{3F87A320-5ED8-41CA-AD65-6824C0177B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t="69096"/>
          <a:stretch/>
        </p:blipFill>
        <p:spPr>
          <a:xfrm>
            <a:off x="8878888" y="3675461"/>
            <a:ext cx="411037" cy="157284"/>
          </a:xfrm>
          <a:prstGeom prst="rect">
            <a:avLst/>
          </a:prstGeom>
        </p:spPr>
      </p:pic>
      <p:sp>
        <p:nvSpPr>
          <p:cNvPr id="47" name="Line 19">
            <a:extLst>
              <a:ext uri="{FF2B5EF4-FFF2-40B4-BE49-F238E27FC236}">
                <a16:creationId xmlns:a16="http://schemas.microsoft.com/office/drawing/2014/main" id="{D469597D-FD77-4508-90C4-31098C7B32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5869" y="3272020"/>
            <a:ext cx="0" cy="72000"/>
          </a:xfrm>
          <a:prstGeom prst="line">
            <a:avLst/>
          </a:prstGeom>
          <a:noFill/>
          <a:ln w="127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 rtlCol="0" anchor="ctr"/>
          <a:lstStyle/>
          <a:p>
            <a:pPr rtl="0"/>
            <a:endParaRPr lang="ar-IQ" sz="1600"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49" name="Line 19">
            <a:extLst>
              <a:ext uri="{FF2B5EF4-FFF2-40B4-BE49-F238E27FC236}">
                <a16:creationId xmlns:a16="http://schemas.microsoft.com/office/drawing/2014/main" id="{882D1DF7-9107-40BB-94CE-5FE9B1959686}"/>
              </a:ext>
            </a:extLst>
          </p:cNvPr>
          <p:cNvSpPr>
            <a:spLocks noChangeShapeType="1"/>
          </p:cNvSpPr>
          <p:nvPr/>
        </p:nvSpPr>
        <p:spPr bwMode="auto">
          <a:xfrm>
            <a:off x="9081323" y="3249926"/>
            <a:ext cx="0" cy="72000"/>
          </a:xfrm>
          <a:prstGeom prst="line">
            <a:avLst/>
          </a:prstGeom>
          <a:noFill/>
          <a:ln w="127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 rtlCol="0" anchor="ctr"/>
          <a:lstStyle/>
          <a:p>
            <a:pPr rtl="0"/>
            <a:endParaRPr lang="ar-IQ" sz="1600"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52" name="Line 19">
            <a:extLst>
              <a:ext uri="{FF2B5EF4-FFF2-40B4-BE49-F238E27FC236}">
                <a16:creationId xmlns:a16="http://schemas.microsoft.com/office/drawing/2014/main" id="{01FC67B1-E3EF-42B4-A2CF-1DB5FD8FAA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5357" y="3157653"/>
            <a:ext cx="0" cy="72000"/>
          </a:xfrm>
          <a:prstGeom prst="line">
            <a:avLst/>
          </a:prstGeom>
          <a:noFill/>
          <a:ln w="127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 rtlCol="0" anchor="ctr"/>
          <a:lstStyle/>
          <a:p>
            <a:pPr rtl="0"/>
            <a:endParaRPr lang="ar-IQ" sz="1600"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48" name="Oval 11">
            <a:extLst>
              <a:ext uri="{FF2B5EF4-FFF2-40B4-BE49-F238E27FC236}">
                <a16:creationId xmlns:a16="http://schemas.microsoft.com/office/drawing/2014/main" id="{06CFFBCF-4B2B-435B-8A3B-82ECA24E5033}"/>
              </a:ext>
            </a:extLst>
          </p:cNvPr>
          <p:cNvSpPr>
            <a:spLocks/>
          </p:cNvSpPr>
          <p:nvPr/>
        </p:nvSpPr>
        <p:spPr bwMode="auto">
          <a:xfrm>
            <a:off x="7044086" y="3330848"/>
            <a:ext cx="79074" cy="79082"/>
          </a:xfrm>
          <a:prstGeom prst="ellipse">
            <a:avLst/>
          </a:prstGeom>
          <a:solidFill>
            <a:srgbClr val="00489A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5400" tIns="25400" rIns="25400" bIns="25400" rtlCol="0" anchor="ctr"/>
          <a:lstStyle/>
          <a:p>
            <a:pPr rtl="0"/>
            <a:endParaRPr lang="ar-IQ" sz="1600">
              <a:solidFill>
                <a:srgbClr val="FFFFFF"/>
              </a:solidFill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51" name="Oval 11">
            <a:extLst>
              <a:ext uri="{FF2B5EF4-FFF2-40B4-BE49-F238E27FC236}">
                <a16:creationId xmlns:a16="http://schemas.microsoft.com/office/drawing/2014/main" id="{27D04E0B-3152-4E4B-BEA9-9949142FF438}"/>
              </a:ext>
            </a:extLst>
          </p:cNvPr>
          <p:cNvSpPr>
            <a:spLocks/>
          </p:cNvSpPr>
          <p:nvPr/>
        </p:nvSpPr>
        <p:spPr bwMode="auto">
          <a:xfrm>
            <a:off x="9047564" y="3332628"/>
            <a:ext cx="79074" cy="79082"/>
          </a:xfrm>
          <a:prstGeom prst="ellipse">
            <a:avLst/>
          </a:prstGeom>
          <a:solidFill>
            <a:srgbClr val="00489A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5400" tIns="25400" rIns="25400" bIns="25400" rtlCol="0" anchor="ctr"/>
          <a:lstStyle/>
          <a:p>
            <a:pPr rtl="0"/>
            <a:endParaRPr lang="ar-IQ" sz="1600" dirty="0">
              <a:solidFill>
                <a:srgbClr val="FFFFFF"/>
              </a:solidFill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53" name="Oval 11">
            <a:extLst>
              <a:ext uri="{FF2B5EF4-FFF2-40B4-BE49-F238E27FC236}">
                <a16:creationId xmlns:a16="http://schemas.microsoft.com/office/drawing/2014/main" id="{5C8542F0-63EA-434A-B511-77D21D40D68F}"/>
              </a:ext>
            </a:extLst>
          </p:cNvPr>
          <p:cNvSpPr>
            <a:spLocks/>
          </p:cNvSpPr>
          <p:nvPr/>
        </p:nvSpPr>
        <p:spPr bwMode="auto">
          <a:xfrm>
            <a:off x="8057450" y="3233543"/>
            <a:ext cx="79074" cy="79082"/>
          </a:xfrm>
          <a:prstGeom prst="ellipse">
            <a:avLst/>
          </a:prstGeom>
          <a:solidFill>
            <a:srgbClr val="00489A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5400" tIns="25400" rIns="25400" bIns="25400" rtlCol="0" anchor="ctr"/>
          <a:lstStyle/>
          <a:p>
            <a:pPr rtl="0"/>
            <a:endParaRPr lang="ar-IQ" sz="1600">
              <a:solidFill>
                <a:srgbClr val="FFFFFF"/>
              </a:solidFill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58" name="Pfeil: Fünfeck 57">
            <a:extLst>
              <a:ext uri="{FF2B5EF4-FFF2-40B4-BE49-F238E27FC236}">
                <a16:creationId xmlns:a16="http://schemas.microsoft.com/office/drawing/2014/main" id="{181EFB4E-6D89-4857-92AA-43B25C758D17}"/>
              </a:ext>
            </a:extLst>
          </p:cNvPr>
          <p:cNvSpPr/>
          <p:nvPr/>
        </p:nvSpPr>
        <p:spPr>
          <a:xfrm>
            <a:off x="7420907" y="3462309"/>
            <a:ext cx="1402079" cy="263354"/>
          </a:xfrm>
          <a:prstGeom prst="homePlate">
            <a:avLst>
              <a:gd name="adj" fmla="val 50439"/>
            </a:avLst>
          </a:prstGeom>
          <a:solidFill>
            <a:schemeClr val="bg1"/>
          </a:solidFill>
          <a:ln>
            <a:solidFill>
              <a:srgbClr val="0048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pic>
        <p:nvPicPr>
          <p:cNvPr id="64" name="Grafik 63">
            <a:extLst>
              <a:ext uri="{FF2B5EF4-FFF2-40B4-BE49-F238E27FC236}">
                <a16:creationId xmlns:a16="http://schemas.microsoft.com/office/drawing/2014/main" id="{691B17FF-D0F4-4514-80E0-3846B4F62E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49020" y1="54962" x2="49020" y2="54962"/>
                        <a14:foregroundMark x1="49020" y1="63359" x2="49020" y2="63359"/>
                        <a14:foregroundMark x1="49020" y1="70229" x2="49020" y2="7022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16977" y="3372142"/>
            <a:ext cx="246210" cy="213030"/>
          </a:xfrm>
          <a:prstGeom prst="rect">
            <a:avLst/>
          </a:prstGeom>
        </p:spPr>
      </p:pic>
      <p:pic>
        <p:nvPicPr>
          <p:cNvPr id="67" name="Grafik 66" descr="Schild Häkchen Silhouette">
            <a:extLst>
              <a:ext uri="{FF2B5EF4-FFF2-40B4-BE49-F238E27FC236}">
                <a16:creationId xmlns:a16="http://schemas.microsoft.com/office/drawing/2014/main" id="{42A85A56-7411-48CC-844A-37ADE45396E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30271" y="1367799"/>
            <a:ext cx="474020" cy="474020"/>
          </a:xfrm>
          <a:prstGeom prst="rect">
            <a:avLst/>
          </a:prstGeom>
        </p:spPr>
      </p:pic>
      <p:sp>
        <p:nvSpPr>
          <p:cNvPr id="68" name="Rechteck 67">
            <a:extLst>
              <a:ext uri="{FF2B5EF4-FFF2-40B4-BE49-F238E27FC236}">
                <a16:creationId xmlns:a16="http://schemas.microsoft.com/office/drawing/2014/main" id="{4759F339-328A-4122-B2FA-7E6F20F122E5}"/>
              </a:ext>
            </a:extLst>
          </p:cNvPr>
          <p:cNvSpPr/>
          <p:nvPr/>
        </p:nvSpPr>
        <p:spPr>
          <a:xfrm>
            <a:off x="7564403" y="3424522"/>
            <a:ext cx="1027145" cy="3360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 rtl="0"/>
            <a:r>
              <a:rPr lang="en-us" sz="1000">
                <a:solidFill>
                  <a:srgbClr val="00489A"/>
                </a:solidFill>
              </a:rPr>
              <a:t>Data protection</a:t>
            </a:r>
            <a:endParaRPr lang="de-DE" sz="1000" dirty="0">
              <a:solidFill>
                <a:schemeClr val="accent1"/>
              </a:solidFill>
            </a:endParaRPr>
          </a:p>
        </p:txBody>
      </p:sp>
      <p:sp>
        <p:nvSpPr>
          <p:cNvPr id="69" name="Textplatzhalter 2">
            <a:extLst>
              <a:ext uri="{FF2B5EF4-FFF2-40B4-BE49-F238E27FC236}">
                <a16:creationId xmlns:a16="http://schemas.microsoft.com/office/drawing/2014/main" id="{3D4FFD98-4921-4D9A-8895-3B82F624640A}"/>
              </a:ext>
            </a:extLst>
          </p:cNvPr>
          <p:cNvSpPr txBox="1">
            <a:spLocks/>
          </p:cNvSpPr>
          <p:nvPr/>
        </p:nvSpPr>
        <p:spPr>
          <a:xfrm>
            <a:off x="6599023" y="1398875"/>
            <a:ext cx="3394340" cy="996428"/>
          </a:xfrm>
          <a:prstGeom prst="rect">
            <a:avLst/>
          </a:prstGeom>
        </p:spPr>
        <p:txBody>
          <a:bodyPr wrap="square" lIns="0" tIns="0" rIns="0" bIns="560071" rtlCol="0">
            <a:spAutoFit/>
          </a:bodyPr>
          <a:lstStyle>
            <a:lvl1pPr marL="0" indent="0" algn="l" defTabSz="755934" rtl="0" eaLnBrk="1" latinLnBrk="0" hangingPunct="1">
              <a:lnSpc>
                <a:spcPts val="2000"/>
              </a:lnSpc>
              <a:spcBef>
                <a:spcPts val="827"/>
              </a:spcBef>
              <a:buFont typeface="Arial" panose="020B0604020202020204" pitchFamily="34" charset="0"/>
              <a:buNone/>
              <a:defRPr sz="2300" b="0" i="0" kern="1200">
                <a:solidFill>
                  <a:srgbClr val="00489A"/>
                </a:solidFill>
                <a:latin typeface="Montserrat Light" pitchFamily="2" charset="77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>
              <a:lnSpc>
                <a:spcPct val="100000"/>
              </a:lnSpc>
            </a:pPr>
            <a:r>
              <a:rPr lang="en-us" sz="1300"/>
              <a:t>Optimal Protection Thanks to Direct Data Transfer to the SAP Target System 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168DB977-20C7-44E4-8937-CBFC46A0A683}"/>
              </a:ext>
            </a:extLst>
          </p:cNvPr>
          <p:cNvSpPr/>
          <p:nvPr/>
        </p:nvSpPr>
        <p:spPr>
          <a:xfrm>
            <a:off x="5979380" y="3353506"/>
            <a:ext cx="932475" cy="503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r" rtl="0"/>
            <a:r>
              <a:rPr lang="en-us" sz="1050">
                <a:solidFill>
                  <a:srgbClr val="00489A"/>
                </a:solidFill>
              </a:rPr>
              <a:t>SAP source system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55C9C0F5-23ED-42F3-B127-F73BBB7FAB0F}"/>
              </a:ext>
            </a:extLst>
          </p:cNvPr>
          <p:cNvSpPr/>
          <p:nvPr/>
        </p:nvSpPr>
        <p:spPr>
          <a:xfrm>
            <a:off x="9481445" y="3333830"/>
            <a:ext cx="935305" cy="503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rtl="0"/>
            <a:r>
              <a:rPr lang="en-us" sz="1050">
                <a:solidFill>
                  <a:srgbClr val="00489A"/>
                </a:solidFill>
              </a:rPr>
              <a:t>SAP test system</a:t>
            </a:r>
            <a:endParaRPr lang="de-DE" sz="1000" dirty="0">
              <a:solidFill>
                <a:srgbClr val="00489A"/>
              </a:solidFill>
            </a:endParaRPr>
          </a:p>
        </p:txBody>
      </p:sp>
      <p:sp>
        <p:nvSpPr>
          <p:cNvPr id="74" name="Rectangle 9">
            <a:extLst>
              <a:ext uri="{FF2B5EF4-FFF2-40B4-BE49-F238E27FC236}">
                <a16:creationId xmlns:a16="http://schemas.microsoft.com/office/drawing/2014/main" id="{656686A3-6914-48B5-BC61-6E295CAE8F9E}"/>
              </a:ext>
            </a:extLst>
          </p:cNvPr>
          <p:cNvSpPr/>
          <p:nvPr/>
        </p:nvSpPr>
        <p:spPr>
          <a:xfrm>
            <a:off x="6086285" y="4928491"/>
            <a:ext cx="3039270" cy="276656"/>
          </a:xfrm>
          <a:prstGeom prst="rect">
            <a:avLst/>
          </a:prstGeom>
          <a:solidFill>
            <a:srgbClr val="024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200"/>
              <a:t>Data protection</a:t>
            </a:r>
            <a:endParaRPr lang="de-DE" sz="1200" dirty="0"/>
          </a:p>
        </p:txBody>
      </p:sp>
      <p:sp>
        <p:nvSpPr>
          <p:cNvPr id="75" name="Rectangle 9">
            <a:extLst>
              <a:ext uri="{FF2B5EF4-FFF2-40B4-BE49-F238E27FC236}">
                <a16:creationId xmlns:a16="http://schemas.microsoft.com/office/drawing/2014/main" id="{C3581A90-A800-4D9A-8D3E-C0B8FB2EF9F5}"/>
              </a:ext>
            </a:extLst>
          </p:cNvPr>
          <p:cNvSpPr/>
          <p:nvPr/>
        </p:nvSpPr>
        <p:spPr>
          <a:xfrm>
            <a:off x="6080042" y="5284923"/>
            <a:ext cx="1175727" cy="2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rtl="0"/>
            <a:r>
              <a:rPr lang="en-us" sz="1000">
                <a:solidFill>
                  <a:srgbClr val="FFFFFF"/>
                </a:solidFill>
              </a:rPr>
              <a:t>Masking</a:t>
            </a:r>
            <a:endParaRPr lang="de-DE" sz="1000" dirty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76" name="Rectangle 9">
            <a:extLst>
              <a:ext uri="{FF2B5EF4-FFF2-40B4-BE49-F238E27FC236}">
                <a16:creationId xmlns:a16="http://schemas.microsoft.com/office/drawing/2014/main" id="{C5296BDE-5935-4558-A781-597C4D9CFE71}"/>
              </a:ext>
            </a:extLst>
          </p:cNvPr>
          <p:cNvSpPr/>
          <p:nvPr/>
        </p:nvSpPr>
        <p:spPr>
          <a:xfrm>
            <a:off x="7900708" y="5288799"/>
            <a:ext cx="1238512" cy="2380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rtl="0"/>
            <a:r>
              <a:rPr lang="en-us" sz="1000">
                <a:cs typeface="Calibri"/>
              </a:rPr>
              <a:t>Scrambling</a:t>
            </a:r>
          </a:p>
        </p:txBody>
      </p:sp>
      <p:sp>
        <p:nvSpPr>
          <p:cNvPr id="77" name="Pfeil: nach links, rechts und oben 76">
            <a:extLst>
              <a:ext uri="{FF2B5EF4-FFF2-40B4-BE49-F238E27FC236}">
                <a16:creationId xmlns:a16="http://schemas.microsoft.com/office/drawing/2014/main" id="{079DF98E-5BD7-4C10-9D62-3FF56055EB3D}"/>
              </a:ext>
            </a:extLst>
          </p:cNvPr>
          <p:cNvSpPr/>
          <p:nvPr/>
        </p:nvSpPr>
        <p:spPr>
          <a:xfrm flipV="1">
            <a:off x="7348754" y="5312916"/>
            <a:ext cx="425421" cy="243335"/>
          </a:xfrm>
          <a:prstGeom prst="leftRight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E39B21DE-D87F-402A-B6B0-E3DF008B4C30}"/>
              </a:ext>
            </a:extLst>
          </p:cNvPr>
          <p:cNvSpPr txBox="1"/>
          <p:nvPr/>
        </p:nvSpPr>
        <p:spPr>
          <a:xfrm>
            <a:off x="9445628" y="4992791"/>
            <a:ext cx="1612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000">
                <a:solidFill>
                  <a:srgbClr val="00489A"/>
                </a:solidFill>
                <a:latin typeface="Univers LT Std 45 Light" panose="020B0403020202020204"/>
              </a:rPr>
              <a:t>Goal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5823FDC6-EAA5-45A7-802C-ACD9C2BD42BD}"/>
              </a:ext>
            </a:extLst>
          </p:cNvPr>
          <p:cNvSpPr txBox="1"/>
          <p:nvPr/>
        </p:nvSpPr>
        <p:spPr>
          <a:xfrm>
            <a:off x="9477413" y="5294951"/>
            <a:ext cx="13185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000">
                <a:solidFill>
                  <a:srgbClr val="00489A"/>
                </a:solidFill>
                <a:latin typeface="Univers LT Std 45 Light" panose="020B0403020202020204"/>
              </a:rPr>
              <a:t>Methods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FE0F60FF-04E7-42E2-8EFF-3ABBF0B82F08}"/>
              </a:ext>
            </a:extLst>
          </p:cNvPr>
          <p:cNvSpPr txBox="1"/>
          <p:nvPr/>
        </p:nvSpPr>
        <p:spPr>
          <a:xfrm>
            <a:off x="9477413" y="6083861"/>
            <a:ext cx="15299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000">
                <a:solidFill>
                  <a:srgbClr val="00489A"/>
                </a:solidFill>
                <a:latin typeface="Univers LT Std 45 Light" panose="020B0403020202020204"/>
              </a:rPr>
              <a:t>Functions</a:t>
            </a:r>
          </a:p>
        </p:txBody>
      </p:sp>
      <p:sp>
        <p:nvSpPr>
          <p:cNvPr id="81" name="Geschweifte Klammer links 80">
            <a:extLst>
              <a:ext uri="{FF2B5EF4-FFF2-40B4-BE49-F238E27FC236}">
                <a16:creationId xmlns:a16="http://schemas.microsoft.com/office/drawing/2014/main" id="{895E0889-C499-4BDD-AEFB-3715FCCAA59A}"/>
              </a:ext>
            </a:extLst>
          </p:cNvPr>
          <p:cNvSpPr/>
          <p:nvPr/>
        </p:nvSpPr>
        <p:spPr>
          <a:xfrm>
            <a:off x="9259284" y="4992791"/>
            <a:ext cx="146870" cy="2166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de-DE"/>
          </a:p>
        </p:txBody>
      </p:sp>
      <p:sp>
        <p:nvSpPr>
          <p:cNvPr id="82" name="Geschweifte Klammer links 81">
            <a:extLst>
              <a:ext uri="{FF2B5EF4-FFF2-40B4-BE49-F238E27FC236}">
                <a16:creationId xmlns:a16="http://schemas.microsoft.com/office/drawing/2014/main" id="{303AA13D-7286-4C4C-B89B-D574259278BC}"/>
              </a:ext>
            </a:extLst>
          </p:cNvPr>
          <p:cNvSpPr/>
          <p:nvPr/>
        </p:nvSpPr>
        <p:spPr>
          <a:xfrm>
            <a:off x="9263307" y="5318246"/>
            <a:ext cx="146870" cy="1983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de-DE"/>
          </a:p>
        </p:txBody>
      </p:sp>
      <p:sp>
        <p:nvSpPr>
          <p:cNvPr id="83" name="Geschweifte Klammer links 82">
            <a:extLst>
              <a:ext uri="{FF2B5EF4-FFF2-40B4-BE49-F238E27FC236}">
                <a16:creationId xmlns:a16="http://schemas.microsoft.com/office/drawing/2014/main" id="{858A534C-053F-4811-AE49-AEED0D9F6B58}"/>
              </a:ext>
            </a:extLst>
          </p:cNvPr>
          <p:cNvSpPr/>
          <p:nvPr/>
        </p:nvSpPr>
        <p:spPr>
          <a:xfrm>
            <a:off x="9263307" y="5655599"/>
            <a:ext cx="146870" cy="10524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2070554A-4453-4031-B78E-52F8BC4064C1}"/>
              </a:ext>
            </a:extLst>
          </p:cNvPr>
          <p:cNvSpPr/>
          <p:nvPr/>
        </p:nvSpPr>
        <p:spPr>
          <a:xfrm>
            <a:off x="6086286" y="5597015"/>
            <a:ext cx="3046580" cy="11774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/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F7FD85BF-F37F-4CE8-BE77-263DB36270F9}"/>
              </a:ext>
            </a:extLst>
          </p:cNvPr>
          <p:cNvSpPr txBox="1"/>
          <p:nvPr/>
        </p:nvSpPr>
        <p:spPr>
          <a:xfrm>
            <a:off x="7607890" y="5683930"/>
            <a:ext cx="1539451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rtl="0"/>
            <a:r>
              <a:rPr lang="en-us" sz="1000">
                <a:solidFill>
                  <a:srgbClr val="00489A"/>
                </a:solidFill>
                <a:latin typeface="Univers LT Std 45 Light" panose="020B0403020202020204"/>
              </a:rPr>
              <a:t>Pseudonymization</a:t>
            </a:r>
            <a:endParaRPr lang="de-DE" sz="1000" dirty="0"/>
          </a:p>
          <a:p>
            <a:pPr rtl="0"/>
            <a:endParaRPr lang="de-DE" sz="900" dirty="0">
              <a:solidFill>
                <a:srgbClr val="00489A"/>
              </a:solidFill>
              <a:latin typeface="Univers LT Std 45 Light" panose="020B0403020202020204"/>
            </a:endParaRPr>
          </a:p>
          <a:p>
            <a:pPr rtl="0"/>
            <a:r>
              <a:rPr lang="en-us" sz="900">
                <a:solidFill>
                  <a:srgbClr val="00489A"/>
                </a:solidFill>
                <a:latin typeface="Univers LT Std 45 Light" panose="020B0403020202020204"/>
              </a:rPr>
              <a:t>Change data from the source system</a:t>
            </a:r>
            <a:endParaRPr lang="de-DE"/>
          </a:p>
          <a:p>
            <a:pPr rtl="0"/>
            <a:endParaRPr lang="de-DE" sz="900" dirty="0">
              <a:solidFill>
                <a:srgbClr val="00489A"/>
              </a:solidFill>
              <a:latin typeface="Univers LT Std 45 Light" panose="020B0403020202020204"/>
            </a:endParaRPr>
          </a:p>
          <a:p>
            <a:pPr rtl="0"/>
            <a:r>
              <a:rPr lang="en-us" sz="900" u="sng">
                <a:solidFill>
                  <a:srgbClr val="00489A"/>
                </a:solidFill>
                <a:latin typeface="Univers LT Std 45 Light" panose="020B0403020202020204"/>
              </a:rPr>
              <a:t>Data source:</a:t>
            </a:r>
          </a:p>
          <a:p>
            <a:pPr rtl="0"/>
            <a:r>
              <a:rPr lang="en-us" sz="900">
                <a:solidFill>
                  <a:srgbClr val="00489A"/>
                </a:solidFill>
                <a:latin typeface="Univers LT Std 45 Light" panose="020B0403020202020204"/>
              </a:rPr>
              <a:t>Existing system data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F180106C-3EB4-4B8D-957B-A8342D92E9DE}"/>
              </a:ext>
            </a:extLst>
          </p:cNvPr>
          <p:cNvSpPr txBox="1"/>
          <p:nvPr/>
        </p:nvSpPr>
        <p:spPr>
          <a:xfrm>
            <a:off x="6129894" y="5684123"/>
            <a:ext cx="1480494" cy="10946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rtl="0"/>
            <a:r>
              <a:rPr lang="en-us" sz="1000">
                <a:solidFill>
                  <a:srgbClr val="00489A"/>
                </a:solidFill>
                <a:latin typeface="Univers LT Std 45 Light" panose="020B0403020202020204"/>
              </a:rPr>
              <a:t>Anonymization*</a:t>
            </a:r>
            <a:endParaRPr lang="de-DE" sz="1000" dirty="0"/>
          </a:p>
          <a:p>
            <a:pPr rtl="0"/>
            <a:endParaRPr lang="de-DE" sz="900" dirty="0">
              <a:solidFill>
                <a:srgbClr val="00489A"/>
              </a:solidFill>
              <a:latin typeface="Univers LT Std 45 Light" panose="020B0403020202020204"/>
            </a:endParaRPr>
          </a:p>
          <a:p>
            <a:pPr rtl="0"/>
            <a:r>
              <a:rPr lang="en-us" sz="900">
                <a:solidFill>
                  <a:srgbClr val="00489A"/>
                </a:solidFill>
                <a:latin typeface="Univers LT Std 45 Light" panose="020B0403020202020204"/>
              </a:rPr>
              <a:t>Use of valid external test data</a:t>
            </a:r>
            <a:endParaRPr lang="de-DE"/>
          </a:p>
          <a:p>
            <a:pPr rtl="0"/>
            <a:endParaRPr lang="de-DE" sz="900" dirty="0">
              <a:solidFill>
                <a:srgbClr val="00489A"/>
              </a:solidFill>
              <a:latin typeface="Univers LT Std 45 Light" panose="020B0403020202020204"/>
            </a:endParaRPr>
          </a:p>
          <a:p>
            <a:pPr rtl="0"/>
            <a:r>
              <a:rPr lang="en-us" sz="900" u="sng">
                <a:solidFill>
                  <a:srgbClr val="00489A"/>
                </a:solidFill>
                <a:latin typeface="Univers LT Std 45 Light" panose="020B0403020202020204"/>
              </a:rPr>
              <a:t>Data source:</a:t>
            </a:r>
          </a:p>
          <a:p>
            <a:pPr rtl="0"/>
            <a:r>
              <a:rPr lang="en-us" sz="900">
                <a:solidFill>
                  <a:srgbClr val="00489A"/>
                </a:solidFill>
                <a:latin typeface="Univers LT Std 45 Light" panose="020B0403020202020204"/>
              </a:rPr>
              <a:t>SNP data pool</a:t>
            </a:r>
          </a:p>
        </p:txBody>
      </p:sp>
      <p:sp>
        <p:nvSpPr>
          <p:cNvPr id="90" name="Textplatzhalter 2">
            <a:extLst>
              <a:ext uri="{FF2B5EF4-FFF2-40B4-BE49-F238E27FC236}">
                <a16:creationId xmlns:a16="http://schemas.microsoft.com/office/drawing/2014/main" id="{15552244-6655-4A1F-9B84-4897EAF12A87}"/>
              </a:ext>
            </a:extLst>
          </p:cNvPr>
          <p:cNvSpPr txBox="1">
            <a:spLocks/>
          </p:cNvSpPr>
          <p:nvPr/>
        </p:nvSpPr>
        <p:spPr>
          <a:xfrm>
            <a:off x="6640033" y="4153188"/>
            <a:ext cx="3963594" cy="996428"/>
          </a:xfrm>
          <a:prstGeom prst="rect">
            <a:avLst/>
          </a:prstGeom>
        </p:spPr>
        <p:txBody>
          <a:bodyPr wrap="square" lIns="0" tIns="0" rIns="0" bIns="560071" rtlCol="0">
            <a:spAutoFit/>
          </a:bodyPr>
          <a:lstStyle>
            <a:lvl1pPr marL="0" indent="0" algn="l" defTabSz="755934" rtl="0" eaLnBrk="1" latinLnBrk="0" hangingPunct="1">
              <a:lnSpc>
                <a:spcPts val="2000"/>
              </a:lnSpc>
              <a:spcBef>
                <a:spcPts val="827"/>
              </a:spcBef>
              <a:buFont typeface="Arial" panose="020B0604020202020204" pitchFamily="34" charset="0"/>
              <a:buNone/>
              <a:defRPr sz="2300" b="0" i="0" kern="1200">
                <a:solidFill>
                  <a:srgbClr val="00489A"/>
                </a:solidFill>
                <a:latin typeface="Montserrat Light" pitchFamily="2" charset="77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>
              <a:lnSpc>
                <a:spcPct val="100000"/>
              </a:lnSpc>
            </a:pPr>
            <a:r>
              <a:rPr lang="en-us" sz="1300"/>
              <a:t>Simply Explained – Secure Test Systems via Masking and Scrambling 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AA5EA97E-4792-4A87-BCB0-865BFB7C71A9}"/>
              </a:ext>
            </a:extLst>
          </p:cNvPr>
          <p:cNvSpPr txBox="1"/>
          <p:nvPr/>
        </p:nvSpPr>
        <p:spPr>
          <a:xfrm>
            <a:off x="373803" y="1241069"/>
            <a:ext cx="5110600" cy="40407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 defTabSz="646618" rtl="0">
              <a:lnSpc>
                <a:spcPct val="150000"/>
              </a:lnSpc>
              <a:spcBef>
                <a:spcPts val="0"/>
              </a:spcBef>
            </a:pPr>
            <a:r>
              <a:rPr lang="en-us" sz="900" b="1">
                <a:solidFill>
                  <a:srgbClr val="222222"/>
                </a:solidFill>
                <a:latin typeface="Calibri"/>
                <a:cs typeface="Arial"/>
              </a:rPr>
              <a:t>Data protection requirements for SAP test systems have increased sharply in recent years. But it is not only the protection of personal data that plays a key role: Company secrets and intellectual property also need to be protected from unauthorized access.</a:t>
            </a:r>
          </a:p>
          <a:p>
            <a:pPr algn="just" defTabSz="646618" rtl="0">
              <a:lnSpc>
                <a:spcPct val="150000"/>
              </a:lnSpc>
              <a:spcBef>
                <a:spcPts val="0"/>
              </a:spcBef>
            </a:pPr>
            <a:endParaRPr lang="de-DE" sz="400" dirty="0">
              <a:solidFill>
                <a:srgbClr val="222222"/>
              </a:solidFill>
              <a:latin typeface="Calibri"/>
              <a:cs typeface="Arial"/>
            </a:endParaRPr>
          </a:p>
          <a:p>
            <a:pPr algn="just" defTabSz="646618" rtl="0">
              <a:lnSpc>
                <a:spcPct val="150000"/>
              </a:lnSpc>
              <a:buClr>
                <a:srgbClr val="00489A"/>
              </a:buClr>
            </a:pPr>
            <a:r>
              <a:rPr lang="en-us" sz="900">
                <a:solidFill>
                  <a:srgbClr val="222222"/>
                </a:solidFill>
                <a:latin typeface="Calibri"/>
                <a:cs typeface="Arial"/>
              </a:rPr>
              <a:t>SNP Test Data Organizer transfers your sensitive data to test systems securely in a scrambled format. Whether it’s personal data, prices, formulas or more, our software enables you to easily configure central data protection settings at the push of a button – including intellectual property protection. </a:t>
            </a:r>
          </a:p>
          <a:p>
            <a:pPr algn="just" defTabSz="646618" rtl="0">
              <a:lnSpc>
                <a:spcPct val="150000"/>
              </a:lnSpc>
              <a:buClr>
                <a:srgbClr val="00489A"/>
              </a:buClr>
            </a:pPr>
            <a:endParaRPr lang="de-DE" sz="400" dirty="0">
              <a:solidFill>
                <a:srgbClr val="222222"/>
              </a:solidFill>
              <a:latin typeface="Calibri"/>
              <a:cs typeface="Arial"/>
            </a:endParaRPr>
          </a:p>
          <a:p>
            <a:pPr marL="171450" indent="-171450" algn="just" defTabSz="646618" rtl="0">
              <a:lnSpc>
                <a:spcPct val="150000"/>
              </a:lnSpc>
              <a:buClr>
                <a:srgbClr val="00489A"/>
              </a:buClr>
              <a:buFont typeface="Wingdings" panose="05000000000000000000" pitchFamily="2" charset="2"/>
              <a:buChar char="§"/>
            </a:pPr>
            <a:r>
              <a:rPr lang="en-us" sz="900">
                <a:solidFill>
                  <a:srgbClr val="222222"/>
                </a:solidFill>
                <a:latin typeface="Calibri"/>
                <a:cs typeface="Arial"/>
              </a:rPr>
              <a:t>A large number of templates simplifies the configuration of your test systems in line with data protection requirements, allowing you to scramble </a:t>
            </a:r>
            <a:r>
              <a:rPr lang="en-us" sz="900">
                <a:latin typeface="Calibri"/>
                <a:cs typeface="Arial"/>
              </a:rPr>
              <a:t>test data as well as any logical dependencies. For example, if you want to change an IBAN, our rule base automatically adjusts the account number within the IBAN accordingly. </a:t>
            </a:r>
            <a:r>
              <a:rPr lang="en-us" sz="900">
                <a:solidFill>
                  <a:srgbClr val="222222"/>
                </a:solidFill>
                <a:latin typeface="Calibri"/>
                <a:cs typeface="Arial"/>
              </a:rPr>
              <a:t>Simply predefined or individually adaptable! </a:t>
            </a:r>
            <a:r>
              <a:rPr lang="en-us" sz="900">
                <a:solidFill>
                  <a:srgbClr val="000000"/>
                </a:solidFill>
                <a:latin typeface="Calibri"/>
                <a:cs typeface="Arial"/>
              </a:rPr>
              <a:t> </a:t>
            </a:r>
            <a:endParaRPr lang="de-DE" sz="900" dirty="0">
              <a:latin typeface="Calibri"/>
              <a:cs typeface="Arial"/>
            </a:endParaRPr>
          </a:p>
          <a:p>
            <a:pPr marL="171450" indent="-171450" algn="just" defTabSz="646618" rtl="0">
              <a:lnSpc>
                <a:spcPct val="150000"/>
              </a:lnSpc>
              <a:buClr>
                <a:srgbClr val="00489A"/>
              </a:buClr>
              <a:buFont typeface="Wingdings" panose="05000000000000000000" pitchFamily="2" charset="2"/>
              <a:buChar char="§"/>
            </a:pPr>
            <a:r>
              <a:rPr lang="en-us" sz="900">
                <a:solidFill>
                  <a:srgbClr val="222222"/>
                </a:solidFill>
                <a:latin typeface="Calibri"/>
                <a:cs typeface="Arial"/>
              </a:rPr>
              <a:t>The Self-Service function allows you to control access rights to sensitive data: For example, you can define which employees are allowed to request which application data for their test cases, as well as which test data must only be provided in a scrambled format. Easily customizable and extendable at any time! </a:t>
            </a:r>
          </a:p>
          <a:p>
            <a:pPr marL="171450" indent="-171450" algn="just" defTabSz="646618" rtl="0">
              <a:lnSpc>
                <a:spcPct val="150000"/>
              </a:lnSpc>
              <a:buClr>
                <a:srgbClr val="00489A"/>
              </a:buClr>
              <a:buFont typeface="Wingdings" panose="05000000000000000000" pitchFamily="2" charset="2"/>
              <a:buChar char="§"/>
            </a:pPr>
            <a:r>
              <a:rPr lang="en-us" sz="1000">
                <a:solidFill>
                  <a:srgbClr val="222222"/>
                </a:solidFill>
                <a:latin typeface="Calibri"/>
                <a:cs typeface="Arial"/>
              </a:rPr>
              <a:t>SNP Test Data Organizer scrambles your data where necessary: during the data transfer or in the existing test system. Benefit from maximum flexibility!</a:t>
            </a:r>
            <a:endParaRPr lang="de-DE" sz="1000" dirty="0">
              <a:solidFill>
                <a:srgbClr val="00489A"/>
              </a:solidFill>
              <a:latin typeface="Calibri"/>
              <a:cs typeface="Arial"/>
            </a:endParaRPr>
          </a:p>
          <a:p>
            <a:pPr algn="just" defTabSz="646618" rtl="0">
              <a:lnSpc>
                <a:spcPct val="150000"/>
              </a:lnSpc>
              <a:spcBef>
                <a:spcPts val="0"/>
              </a:spcBef>
            </a:pPr>
            <a:r>
              <a:rPr lang="en-us" sz="900">
                <a:solidFill>
                  <a:srgbClr val="00489A"/>
                </a:solidFill>
                <a:latin typeface="Montserrat Light" panose="00000400000000000000" pitchFamily="2" charset="0"/>
              </a:rPr>
              <a:t>	</a:t>
            </a:r>
            <a:endParaRPr lang="de-DE" sz="1000" dirty="0">
              <a:solidFill>
                <a:srgbClr val="00489A"/>
              </a:solidFill>
            </a:endParaRPr>
          </a:p>
        </p:txBody>
      </p:sp>
      <p:pic>
        <p:nvPicPr>
          <p:cNvPr id="97" name="Grafik 96" descr="Benutzer mit einfarbiger Füllung">
            <a:extLst>
              <a:ext uri="{FF2B5EF4-FFF2-40B4-BE49-F238E27FC236}">
                <a16:creationId xmlns:a16="http://schemas.microsoft.com/office/drawing/2014/main" id="{53950C20-9254-42AE-A274-0A810DB3B7B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06096" y="6927056"/>
            <a:ext cx="339921" cy="339921"/>
          </a:xfrm>
          <a:prstGeom prst="rect">
            <a:avLst/>
          </a:prstGeom>
        </p:spPr>
      </p:pic>
      <p:sp>
        <p:nvSpPr>
          <p:cNvPr id="56" name="Textfeld 55">
            <a:extLst>
              <a:ext uri="{FF2B5EF4-FFF2-40B4-BE49-F238E27FC236}">
                <a16:creationId xmlns:a16="http://schemas.microsoft.com/office/drawing/2014/main" id="{06DC910F-DDA9-44B8-B208-BFB764841A76}"/>
              </a:ext>
            </a:extLst>
          </p:cNvPr>
          <p:cNvSpPr txBox="1"/>
          <p:nvPr/>
        </p:nvSpPr>
        <p:spPr>
          <a:xfrm>
            <a:off x="381986" y="5248062"/>
            <a:ext cx="5047201" cy="1841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rtl="0">
              <a:lnSpc>
                <a:spcPct val="150000"/>
              </a:lnSpc>
            </a:pPr>
            <a:r>
              <a:rPr lang="en-us" sz="1100">
                <a:solidFill>
                  <a:srgbClr val="00489A"/>
                </a:solidFill>
                <a:latin typeface="Montserrat Light"/>
              </a:rPr>
              <a:t>“Data protection was previously almost impossible to implement for our complex system landscape: Training systems, development systems and ever-changing privacy policies have specific requirements for handling sensitive data. Thanks to SNP Test Data Organizer, our IT department can now adjust settings centrally and flexibly adapt the data protection – not only according to the GDPR, but also for formulas and prices.” </a:t>
            </a:r>
            <a:endParaRPr lang="de-DE" sz="1100" dirty="0">
              <a:solidFill>
                <a:srgbClr val="FF0000"/>
              </a:solidFill>
              <a:latin typeface="Montserrat Light" panose="00000400000000000000" pitchFamily="2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CD72E2C-70AE-40BD-AF01-590DA18AAAEF}"/>
              </a:ext>
            </a:extLst>
          </p:cNvPr>
          <p:cNvSpPr/>
          <p:nvPr/>
        </p:nvSpPr>
        <p:spPr>
          <a:xfrm>
            <a:off x="7077001" y="2881335"/>
            <a:ext cx="2048484" cy="2759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91440" bIns="45720" rtlCol="0" anchor="ctr"/>
          <a:lstStyle/>
          <a:p>
            <a:pPr algn="ctr" rtl="0"/>
            <a:r>
              <a:rPr lang="en-us" sz="1200">
                <a:solidFill>
                  <a:srgbClr val="00489A"/>
                </a:solidFill>
              </a:rPr>
              <a:t>SNP Test Data Organizer</a:t>
            </a:r>
            <a:endParaRPr lang="de-DE" sz="1400" dirty="0">
              <a:solidFill>
                <a:schemeClr val="accent1"/>
              </a:solidFill>
            </a:endParaRPr>
          </a:p>
        </p:txBody>
      </p:sp>
      <p:pic>
        <p:nvPicPr>
          <p:cNvPr id="11" name="Grafik 10" descr="Sperren Silhouette">
            <a:extLst>
              <a:ext uri="{FF2B5EF4-FFF2-40B4-BE49-F238E27FC236}">
                <a16:creationId xmlns:a16="http://schemas.microsoft.com/office/drawing/2014/main" id="{943CA937-D590-494F-90A9-EAA67E6426C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983176" y="4076024"/>
            <a:ext cx="541139" cy="541139"/>
          </a:xfrm>
          <a:prstGeom prst="rect">
            <a:avLst/>
          </a:prstGeom>
        </p:spPr>
      </p:pic>
      <p:sp>
        <p:nvSpPr>
          <p:cNvPr id="62" name="Textfeld 61">
            <a:extLst>
              <a:ext uri="{FF2B5EF4-FFF2-40B4-BE49-F238E27FC236}">
                <a16:creationId xmlns:a16="http://schemas.microsoft.com/office/drawing/2014/main" id="{B8F657CC-0260-48E9-B1B3-CF7B89824584}"/>
              </a:ext>
            </a:extLst>
          </p:cNvPr>
          <p:cNvSpPr txBox="1"/>
          <p:nvPr/>
        </p:nvSpPr>
        <p:spPr>
          <a:xfrm>
            <a:off x="4476165" y="6910076"/>
            <a:ext cx="161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rgbClr val="00489A"/>
                </a:solidFill>
                <a:latin typeface="Univers LT Std 45 Light" panose="020B0403020202020204"/>
              </a:rPr>
              <a:t>Customer, German pharmaceutical group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F07F95F1-5D8D-4066-B10E-92521161DA28}"/>
              </a:ext>
            </a:extLst>
          </p:cNvPr>
          <p:cNvSpPr/>
          <p:nvPr/>
        </p:nvSpPr>
        <p:spPr>
          <a:xfrm>
            <a:off x="5844209" y="3995530"/>
            <a:ext cx="4652053" cy="3215182"/>
          </a:xfrm>
          <a:prstGeom prst="rect">
            <a:avLst/>
          </a:prstGeom>
          <a:noFill/>
          <a:ln>
            <a:solidFill>
              <a:srgbClr val="0048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DA209CFE-D93B-4672-913D-2A5D5C719F99}"/>
              </a:ext>
            </a:extLst>
          </p:cNvPr>
          <p:cNvSpPr/>
          <p:nvPr/>
        </p:nvSpPr>
        <p:spPr>
          <a:xfrm>
            <a:off x="5840084" y="1241069"/>
            <a:ext cx="4652053" cy="2702468"/>
          </a:xfrm>
          <a:prstGeom prst="rect">
            <a:avLst/>
          </a:prstGeom>
          <a:noFill/>
          <a:ln>
            <a:solidFill>
              <a:srgbClr val="0048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AB9041AD-0449-445A-8A54-4283A47C78CE}"/>
              </a:ext>
            </a:extLst>
          </p:cNvPr>
          <p:cNvSpPr txBox="1"/>
          <p:nvPr/>
        </p:nvSpPr>
        <p:spPr>
          <a:xfrm>
            <a:off x="5931633" y="1908511"/>
            <a:ext cx="4386377" cy="9018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 defTabSz="646618" rtl="0">
              <a:lnSpc>
                <a:spcPct val="150000"/>
              </a:lnSpc>
              <a:spcBef>
                <a:spcPts val="0"/>
              </a:spcBef>
            </a:pPr>
            <a:r>
              <a:rPr lang="en-us" sz="900">
                <a:solidFill>
                  <a:srgbClr val="00489A"/>
                </a:solidFill>
              </a:rPr>
              <a:t>SNP Test Data Organizer is installed as software on your SAP system and controls the secure data transfer. The data transfer itself takes place via RFC or via export/import using a file system directly from the source to the target system. This means that your data is never stored outside your IT system in compliance with data protection regulations.</a:t>
            </a:r>
            <a:endParaRPr lang="de-DE" sz="1000" dirty="0">
              <a:solidFill>
                <a:srgbClr val="00489A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7CB13FA-1FFC-45AA-85A5-310F52692208}"/>
              </a:ext>
            </a:extLst>
          </p:cNvPr>
          <p:cNvSpPr txBox="1"/>
          <p:nvPr/>
        </p:nvSpPr>
        <p:spPr>
          <a:xfrm>
            <a:off x="6012934" y="6932137"/>
            <a:ext cx="43795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800">
                <a:solidFill>
                  <a:srgbClr val="00489A"/>
                </a:solidFill>
                <a:latin typeface="Univers LT Std 45 Light" panose="020B0403020202020204"/>
              </a:rPr>
              <a:t>* Anonymization means selectively scrambling the data. </a:t>
            </a:r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B928EB3F-8173-48E0-8CA4-2658DD6153B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291" y="237797"/>
            <a:ext cx="742661" cy="72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1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6ABD8DD7393B40841CAA9F17077C6C" ma:contentTypeVersion="8" ma:contentTypeDescription="Create a new document." ma:contentTypeScope="" ma:versionID="0ad8c1ac49a1a5120f8620bac2d393a8">
  <xsd:schema xmlns:xsd="http://www.w3.org/2001/XMLSchema" xmlns:xs="http://www.w3.org/2001/XMLSchema" xmlns:p="http://schemas.microsoft.com/office/2006/metadata/properties" xmlns:ns2="bd65d7c3-3c9f-424a-b632-a215548db65b" xmlns:ns3="3f9297ad-fb93-4d1c-8e09-9bb5f7c6c238" targetNamespace="http://schemas.microsoft.com/office/2006/metadata/properties" ma:root="true" ma:fieldsID="67f1ae603f3dc65d60c658e8e3b329a1" ns2:_="" ns3:_="">
    <xsd:import namespace="bd65d7c3-3c9f-424a-b632-a215548db65b"/>
    <xsd:import namespace="3f9297ad-fb93-4d1c-8e09-9bb5f7c6c2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65d7c3-3c9f-424a-b632-a215548db6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9297ad-fb93-4d1c-8e09-9bb5f7c6c2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CEDF68-5621-49C3-A274-4B310B9D6C1D}">
  <ds:schemaRefs>
    <ds:schemaRef ds:uri="bd65d7c3-3c9f-424a-b632-a215548db65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23230E8-C39B-4FB0-B5A2-38FC45718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65d7c3-3c9f-424a-b632-a215548db65b"/>
    <ds:schemaRef ds:uri="3f9297ad-fb93-4d1c-8e09-9bb5f7c6c2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64113C-A547-409E-80AA-BE2C0BAAC2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473</Words>
  <Application>Microsoft Office PowerPoint</Application>
  <PresentationFormat>Benutzerdefiniert</PresentationFormat>
  <Paragraphs>38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Montserrat Light</vt:lpstr>
      <vt:lpstr>Univers LT Std 45 Light</vt:lpstr>
      <vt:lpstr>Wingdings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Jahns, Viktoria</dc:creator>
  <cp:lastModifiedBy>Peters, Marie</cp:lastModifiedBy>
  <cp:revision>79</cp:revision>
  <cp:lastPrinted>2020-06-04T06:49:55Z</cp:lastPrinted>
  <dcterms:created xsi:type="dcterms:W3CDTF">2020-06-02T00:18:39Z</dcterms:created>
  <dcterms:modified xsi:type="dcterms:W3CDTF">2022-02-14T09:20:20Z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a361ecf-460f-4450-80eb-7b8906b66b31_Enabled">
    <vt:lpwstr>true</vt:lpwstr>
  </property>
  <property fmtid="{D5CDD505-2E9C-101B-9397-08002B2CF9AE}" pid="3" name="MSIP_Label_4a361ecf-460f-4450-80eb-7b8906b66b31_SetDate">
    <vt:lpwstr>2020-11-18T18:31:12Z</vt:lpwstr>
  </property>
  <property fmtid="{D5CDD505-2E9C-101B-9397-08002B2CF9AE}" pid="4" name="MSIP_Label_4a361ecf-460f-4450-80eb-7b8906b66b31_Method">
    <vt:lpwstr>Standard</vt:lpwstr>
  </property>
  <property fmtid="{D5CDD505-2E9C-101B-9397-08002B2CF9AE}" pid="5" name="MSIP_Label_4a361ecf-460f-4450-80eb-7b8906b66b31_Name">
    <vt:lpwstr>4a361ecf-460f-4450-80eb-7b8906b66b31</vt:lpwstr>
  </property>
  <property fmtid="{D5CDD505-2E9C-101B-9397-08002B2CF9AE}" pid="6" name="MSIP_Label_4a361ecf-460f-4450-80eb-7b8906b66b31_SiteId">
    <vt:lpwstr>730b8f48-0fcb-4f6d-9cfa-5b2306baf851</vt:lpwstr>
  </property>
  <property fmtid="{D5CDD505-2E9C-101B-9397-08002B2CF9AE}" pid="7" name="MSIP_Label_4a361ecf-460f-4450-80eb-7b8906b66b31_ActionId">
    <vt:lpwstr>5666056b-2a18-49cb-aa2f-0000822d9413</vt:lpwstr>
  </property>
  <property fmtid="{D5CDD505-2E9C-101B-9397-08002B2CF9AE}" pid="8" name="MSIP_Label_4a361ecf-460f-4450-80eb-7b8906b66b31_ContentBits">
    <vt:lpwstr>1</vt:lpwstr>
  </property>
  <property fmtid="{D5CDD505-2E9C-101B-9397-08002B2CF9AE}" pid="9" name="ContentTypeId">
    <vt:lpwstr>0x010100D66ABD8DD7393B40841CAA9F17077C6C</vt:lpwstr>
  </property>
</Properties>
</file>